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theme/theme1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5" name="Shape 1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1" name="Shape 1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7" name="Shape 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2" name="Shape 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/>
          <p:nvPr/>
        </p:nvSpPr>
        <p:spPr>
          <a:xfrm>
            <a:off y="0" x="0"/>
            <a:ext cy="3518399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9" name="Shape 9"/>
          <p:cNvCxnSpPr/>
          <p:nvPr/>
        </p:nvCxnSpPr>
        <p:spPr>
          <a:xfrm>
            <a:off y="3496604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0" name="Shape 10"/>
          <p:cNvSpPr txBox="1"/>
          <p:nvPr>
            <p:ph type="ctrTitle"/>
          </p:nvPr>
        </p:nvSpPr>
        <p:spPr>
          <a:xfrm>
            <a:off y="1867781" x="685800"/>
            <a:ext cy="1648800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SzPct val="100000"/>
              <a:defRPr sz="7200"/>
            </a:lvl1pPr>
            <a:lvl2pPr>
              <a:spcBef>
                <a:spcPts val="0"/>
              </a:spcBef>
              <a:buSzPct val="100000"/>
              <a:defRPr sz="7200"/>
            </a:lvl2pPr>
            <a:lvl3pPr>
              <a:spcBef>
                <a:spcPts val="0"/>
              </a:spcBef>
              <a:buSzPct val="100000"/>
              <a:defRPr sz="7200"/>
            </a:lvl3pPr>
            <a:lvl4pPr>
              <a:spcBef>
                <a:spcPts val="0"/>
              </a:spcBef>
              <a:buSzPct val="100000"/>
              <a:defRPr sz="7200"/>
            </a:lvl4pPr>
            <a:lvl5pPr>
              <a:spcBef>
                <a:spcPts val="0"/>
              </a:spcBef>
              <a:buSzPct val="100000"/>
              <a:defRPr sz="7200"/>
            </a:lvl5pPr>
            <a:lvl6pPr>
              <a:spcBef>
                <a:spcPts val="0"/>
              </a:spcBef>
              <a:buSzPct val="100000"/>
              <a:defRPr sz="7200"/>
            </a:lvl6pPr>
            <a:lvl7pPr>
              <a:spcBef>
                <a:spcPts val="0"/>
              </a:spcBef>
              <a:buSzPct val="100000"/>
              <a:defRPr sz="7200"/>
            </a:lvl7pPr>
            <a:lvl8pPr>
              <a:spcBef>
                <a:spcPts val="0"/>
              </a:spcBef>
              <a:buSzPct val="100000"/>
              <a:defRPr sz="7200"/>
            </a:lvl8pPr>
            <a:lvl9pPr>
              <a:spcBef>
                <a:spcPts val="0"/>
              </a:spcBef>
              <a:buSzPct val="100000"/>
              <a:defRPr sz="7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y="3627026" x="685800"/>
            <a:ext cy="774300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/>
          <p:nvPr/>
        </p:nvSpPr>
        <p:spPr>
          <a:xfrm>
            <a:off y="0" x="0"/>
            <a:ext cy="1149900" cx="91440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y="1127875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5" name="Shape 1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/>
          <p:nvPr/>
        </p:nvSpPr>
        <p:spPr>
          <a:xfrm>
            <a:off y="0" x="0"/>
            <a:ext cy="1149900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9" name="Shape 19"/>
          <p:cNvCxnSpPr/>
          <p:nvPr/>
        </p:nvCxnSpPr>
        <p:spPr>
          <a:xfrm>
            <a:off y="1127875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0" name="Shape 2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3" name="Shape 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Shape 24"/>
          <p:cNvSpPr/>
          <p:nvPr/>
        </p:nvSpPr>
        <p:spPr>
          <a:xfrm>
            <a:off y="0" x="0"/>
            <a:ext cy="1149900" cx="91440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5" name="Shape 25"/>
          <p:cNvCxnSpPr/>
          <p:nvPr/>
        </p:nvCxnSpPr>
        <p:spPr>
          <a:xfrm>
            <a:off y="1127875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6" name="Shape 2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1pPr>
          </a:lstStyle>
          <a:p/>
        </p:txBody>
      </p:sp>
      <p:sp>
        <p:nvSpPr>
          <p:cNvPr id="29" name="Shape 29"/>
          <p:cNvSpPr/>
          <p:nvPr/>
        </p:nvSpPr>
        <p:spPr>
          <a:xfrm>
            <a:off y="0" x="4274"/>
            <a:ext cy="4406399" cx="91440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0" name="Shape 30"/>
          <p:cNvCxnSpPr/>
          <p:nvPr/>
        </p:nvCxnSpPr>
        <p:spPr>
          <a:xfrm>
            <a:off y="4384371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dk2"/>
        </a:solidFill>
      </p:bgPr>
    </p:bg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3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jpg" Type="http://schemas.openxmlformats.org/officeDocument/2006/relationships/image" Id="rId4"/><Relationship Target="../media/image00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jpg" Type="http://schemas.openxmlformats.org/officeDocument/2006/relationships/image" Id="rId4"/><Relationship Target="../media/image06.jpg" Type="http://schemas.openxmlformats.org/officeDocument/2006/relationships/image" Id="rId3"/><Relationship Target="../media/image05.jpg" Type="http://schemas.openxmlformats.org/officeDocument/2006/relationships/image" Id="rId6"/><Relationship Target="../media/image02.jpg" Type="http://schemas.openxmlformats.org/officeDocument/2006/relationships/image" Id="rId5"/><Relationship Target="../media/image03.jpg" Type="http://schemas.openxmlformats.org/officeDocument/2006/relationships/image" Id="rId7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jpg" Type="http://schemas.openxmlformats.org/officeDocument/2006/relationships/image" Id="rId4"/><Relationship Target="../media/image06.jpg" Type="http://schemas.openxmlformats.org/officeDocument/2006/relationships/image" Id="rId3"/><Relationship Target="../media/image10.jpg" Type="http://schemas.openxmlformats.org/officeDocument/2006/relationships/image" Id="rId6"/><Relationship Target="../media/image09.jpg" Type="http://schemas.openxmlformats.org/officeDocument/2006/relationships/image" Id="rId5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jpg" Type="http://schemas.openxmlformats.org/officeDocument/2006/relationships/image" Id="rId4"/><Relationship Target="../media/image06.jpg" Type="http://schemas.openxmlformats.org/officeDocument/2006/relationships/image" Id="rId3"/><Relationship Target="../media/image13.jpg" Type="http://schemas.openxmlformats.org/officeDocument/2006/relationships/image" Id="rId6"/><Relationship Target="../media/image14.jpg" Type="http://schemas.openxmlformats.org/officeDocument/2006/relationships/image" Id="rId5"/><Relationship Target="../media/image12.jpg" Type="http://schemas.openxmlformats.org/officeDocument/2006/relationships/image" Id="rId7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 txBox="1"/>
          <p:nvPr>
            <p:ph type="ctrTitle"/>
          </p:nvPr>
        </p:nvSpPr>
        <p:spPr>
          <a:xfrm>
            <a:off y="1867781" x="685800"/>
            <a:ext cy="16488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CoCo</a:t>
            </a:r>
          </a:p>
        </p:txBody>
      </p:sp>
      <p:sp>
        <p:nvSpPr>
          <p:cNvPr id="34" name="Shape 34"/>
          <p:cNvSpPr txBox="1"/>
          <p:nvPr>
            <p:ph idx="1" type="subTitle"/>
          </p:nvPr>
        </p:nvSpPr>
        <p:spPr>
          <a:xfrm>
            <a:off y="3633700" x="796875"/>
            <a:ext cy="774300" cx="82709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/>
              <a:t>Collaborative Collections</a:t>
            </a:r>
          </a:p>
        </p:txBody>
      </p:sp>
      <p:sp>
        <p:nvSpPr>
          <p:cNvPr id="35" name="Shape 35"/>
          <p:cNvSpPr txBox="1"/>
          <p:nvPr/>
        </p:nvSpPr>
        <p:spPr>
          <a:xfrm>
            <a:off y="4778125" x="5696250"/>
            <a:ext cy="365399" cx="3447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Austin Chustz, Jeff Garnier, Tom Kremer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Experimental Results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y="1063375" x="457200"/>
            <a:ext cy="3699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3810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Task 1: Capturing and sharing moments</a:t>
            </a:r>
          </a:p>
          <a:p>
            <a:pPr algn="l" rtl="0" lvl="0" marR="0" indent="-3810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Confusion at home screen </a:t>
            </a:r>
          </a:p>
          <a:p>
            <a:pPr algn="l" rtl="0" lvl="1" marR="0" indent="-3810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sz="2400" lang="en"/>
              <a:t>“Am I adding to an existing event, or making a new event?” - subject 2</a:t>
            </a:r>
          </a:p>
          <a:p>
            <a:pPr algn="l" rtl="0" lvl="1" marR="0" indent="-3810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sz="2400" lang="en"/>
              <a:t>“I have to pick camera twice to take a picture?” - subject 3</a:t>
            </a:r>
          </a:p>
          <a:p>
            <a:pPr algn="l" rtl="0" lvl="0" marR="0" indent="-3810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Once task was initiated, things went more smoothly</a:t>
            </a:r>
          </a:p>
          <a:p>
            <a:pPr algn="l" rtl="0" lvl="1" marR="0" indent="-3810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sz="2400" lang="en"/>
              <a:t>“I’m guessing that I select any groups and click the green checkmark to send” - subject 2</a:t>
            </a:r>
          </a:p>
          <a:p>
            <a:pPr algn="l" rtl="0" lvl="1" marR="0" indent="-3810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sz="2400" lang="en"/>
              <a:t>Confusion: “What does it mean to share with public?” - subject 1</a:t>
            </a:r>
          </a:p>
          <a:p>
            <a:pPr algn="l"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400" lang="en"/>
              <a:t>	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 lvl="0" indent="0" mar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Experimental Results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y="1202375" x="457200"/>
            <a:ext cy="3699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3810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Task 2: Viewing and Voting on Submitted Content</a:t>
            </a:r>
          </a:p>
          <a:p>
            <a:pPr algn="l" rtl="0" lvl="0" marR="0" indent="-3810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Some slight confusion from recent vs finished events</a:t>
            </a:r>
          </a:p>
          <a:p>
            <a:pPr algn="l" rtl="0" lvl="0" marR="0" indent="-3810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Afterwards, things went perfectly</a:t>
            </a:r>
          </a:p>
          <a:p>
            <a:pPr algn="l" rtl="0" lvl="1" marR="0" indent="-3810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sz="2400" lang="en"/>
              <a:t>“Can I vote without even viewing the clip?” (yes) “Oh sweet I’m going to downvote all of them” - subject 2</a:t>
            </a:r>
          </a:p>
          <a:p>
            <a:pPr algn="l" rtl="0" lvl="1" marR="0" indent="-3810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sz="2400" lang="en"/>
              <a:t>“This one was actually pretty intuitive” - subject 1</a:t>
            </a:r>
          </a:p>
          <a:p>
            <a:pPr rtl="0" lvl="0" indent="0" mar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Experimental Results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y="1202375" x="457200"/>
            <a:ext cy="3699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3810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Task 3: Viewing and Sharing Finished Collections</a:t>
            </a:r>
          </a:p>
          <a:p>
            <a:pPr algn="l" rtl="0" lvl="0" marR="0" indent="-3810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Confusion over how Collection is made</a:t>
            </a:r>
          </a:p>
          <a:p>
            <a:pPr algn="l" rtl="0" lvl="1" marR="0" indent="-3810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sz="2400" lang="en"/>
              <a:t>Also whose content is picked (own, friends’, public)</a:t>
            </a:r>
          </a:p>
          <a:p>
            <a:pPr algn="l" rtl="0" lvl="0" marR="0" indent="-3810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“I’m glad I can watch it first to see if it’s even worth sending” - subject 1</a:t>
            </a:r>
          </a:p>
          <a:p>
            <a:pPr algn="l"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rtl="0" lvl="0" indent="0" mar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Suggested UI Changes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y="1202375" x="457200"/>
            <a:ext cy="3699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Noticed that Camera icon was not very noticeable </a:t>
            </a:r>
          </a:p>
          <a:p>
            <a:pPr rtl="0" lvl="1" indent="-381000" marL="9144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○"/>
            </a:pPr>
            <a:r>
              <a:rPr sz="2400" lang="en"/>
              <a:t>“Maybe put ‘New Moment’ above the camera so I don’t try to create a new moment through different tabs” - subject 2</a:t>
            </a:r>
          </a:p>
          <a:p>
            <a:pPr rtl="0"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“How do I change my mind about attending the event?” - subject 1</a:t>
            </a:r>
          </a:p>
          <a:p>
            <a:pPr rtl="0" lvl="1" indent="-381000" marL="9144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○"/>
            </a:pPr>
            <a:r>
              <a:rPr sz="2400" lang="en"/>
              <a:t>We need a way to “unattend” events too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Suggested UI Changes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y="1202375" x="457200"/>
            <a:ext cy="3699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3810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Confusion between Recent and Finished tabs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sz="2400" lang="en">
                <a:solidFill>
                  <a:schemeClr val="dk1"/>
                </a:solidFill>
              </a:rPr>
              <a:t>“Are recent events finished? Or still ongoing?” - subject 1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sz="2400" lang="en">
                <a:solidFill>
                  <a:schemeClr val="dk1"/>
                </a:solidFill>
              </a:rPr>
              <a:t>Change names: Recent → Voting, Finished → Archived</a:t>
            </a:r>
          </a:p>
          <a:p>
            <a:pPr algn="l" rtl="0" lvl="0" marR="0" indent="-3810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Have ability to share upcoming events</a:t>
            </a:r>
          </a:p>
          <a:p>
            <a:pPr algn="l" rtl="0" lvl="1" marR="0" indent="-3810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sz="2400" lang="en"/>
              <a:t>Let friends know about event ahead of time</a:t>
            </a:r>
          </a:p>
          <a:p>
            <a:pPr algn="l" rtl="0" lvl="1" marR="0" indent="-3810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sz="2400" lang="en"/>
              <a:t>Notification system</a:t>
            </a:r>
          </a:p>
          <a:p>
            <a:pPr algn="l" rtl="0" lv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algn="l" rtl="0" lv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Summary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y="1202375" x="457200"/>
            <a:ext cy="3699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3810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Subjects were uncomfortable at beginning of first task</a:t>
            </a:r>
          </a:p>
          <a:p>
            <a:pPr algn="l" rtl="0" lvl="0" marR="0" indent="-3810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Quickly learned how to navigate after initial confusion</a:t>
            </a:r>
          </a:p>
          <a:p>
            <a:pPr algn="l" rtl="0" lvl="0" marR="0" indent="-3810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Tasks 2 and 3 had fewer issues than task 1</a:t>
            </a:r>
          </a:p>
          <a:p>
            <a:pPr algn="l" rtl="0" lvl="1" marR="0" indent="-38100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sz="2400" lang="en"/>
              <a:t>Make capturing content easier</a:t>
            </a:r>
          </a:p>
          <a:p>
            <a:pPr algn="l" rtl="0" lvl="0" marR="0" indent="-3810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Adding a few small features can create better experience</a:t>
            </a:r>
          </a:p>
          <a:p>
            <a:pPr algn="l" rtl="0" lvl="1" marR="0" indent="-38100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sz="2400" lang="en"/>
              <a:t>Notifications, renaming tabs, unattend</a:t>
            </a:r>
          </a:p>
          <a:p>
            <a:pPr algn="l"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Overview</a:t>
            </a:r>
          </a:p>
        </p:txBody>
      </p:sp>
      <p:sp>
        <p:nvSpPr>
          <p:cNvPr id="41" name="Shape 41"/>
          <p:cNvSpPr txBox="1"/>
          <p:nvPr/>
        </p:nvSpPr>
        <p:spPr>
          <a:xfrm>
            <a:off y="1202375" x="457200"/>
            <a:ext cy="3699000" cx="4110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marR="0" indent="-4191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sz="3000" lang="en"/>
              <a:t>Important Tasks</a:t>
            </a:r>
          </a:p>
          <a:p>
            <a:pPr rtl="0" lvl="0" marR="0" indent="-4191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sz="3000" lang="en"/>
              <a:t>Lo-fi structure</a:t>
            </a:r>
          </a:p>
          <a:p>
            <a:pPr rtl="0" lvl="0" marR="0" indent="-4191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sz="3000" lang="en"/>
              <a:t>Experiment Results</a:t>
            </a:r>
          </a:p>
          <a:p>
            <a:pPr rtl="0" lvl="0" marR="0" indent="-4191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sz="3000" lang="en"/>
              <a:t>Suggested UI Changes</a:t>
            </a:r>
          </a:p>
        </p:txBody>
      </p:sp>
      <p:pic>
        <p:nvPicPr>
          <p:cNvPr id="42" name="Shape 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691950" x="5463172"/>
            <a:ext cy="4209423" cx="3157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Team Mission Statement</a:t>
            </a:r>
          </a:p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/>
              <a:t>CoCo is a way to collaboratively create digital memories of events 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Three Different Tasks</a:t>
            </a:r>
          </a:p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Task 1: Capture and share content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Task 2: View and vote on submitted content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Task 3: Share finished collections of content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Also, viewing upcoming events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Lo-fi Prototype Structure</a:t>
            </a:r>
          </a:p>
        </p:txBody>
      </p:sp>
      <p:pic>
        <p:nvPicPr>
          <p:cNvPr id="60" name="Shape 60"/>
          <p:cNvPicPr preferRelativeResize="0"/>
          <p:nvPr/>
        </p:nvPicPr>
        <p:blipFill rotWithShape="1">
          <a:blip r:embed="rId3">
            <a:alphaModFix/>
          </a:blip>
          <a:srcRect t="3666" b="3266" r="14796" l="9902"/>
          <a:stretch/>
        </p:blipFill>
        <p:spPr>
          <a:xfrm>
            <a:off y="1135575" x="5071300"/>
            <a:ext cy="4007925" cx="2432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 rotWithShape="1">
          <a:blip r:embed="rId4">
            <a:alphaModFix/>
          </a:blip>
          <a:srcRect t="0" b="0" r="13397" l="0"/>
          <a:stretch/>
        </p:blipFill>
        <p:spPr>
          <a:xfrm>
            <a:off y="1135575" x="917675"/>
            <a:ext cy="4007925" cx="2603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Task 1: Capture and Share Content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067375" x="124324"/>
            <a:ext cy="2103700" cx="1577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067392" x="1953736"/>
            <a:ext cy="2103664" cx="1577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2067392" x="3783136"/>
            <a:ext cy="2103664" cx="1577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2067392" x="5612524"/>
            <a:ext cy="2103664" cx="1577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y="2067392" x="7441924"/>
            <a:ext cy="2103664" cx="157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Task 2: View and Vote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011150" x="400449"/>
            <a:ext cy="2103700" cx="1577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011167" x="2576224"/>
            <a:ext cy="2103664" cx="1577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2011167" x="4752011"/>
            <a:ext cy="2103664" cx="1577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2011167" x="6931649"/>
            <a:ext cy="2103664" cx="157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Task 3: Share Finished Collections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067375" x="124324"/>
            <a:ext cy="2103700" cx="1577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067392" x="1953736"/>
            <a:ext cy="2103664" cx="1577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2067392" x="3783136"/>
            <a:ext cy="2103664" cx="1577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2067392" x="5612524"/>
            <a:ext cy="2103664" cx="1577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y="2067392" x="7441924"/>
            <a:ext cy="2103664" cx="157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Experimental Method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y="1202375" x="457200"/>
            <a:ext cy="3699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One person at a time</a:t>
            </a:r>
          </a:p>
          <a:p>
            <a:pPr rtl="0"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Read script to them, ask if they understood</a:t>
            </a:r>
          </a:p>
          <a:p>
            <a:pPr rtl="0"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Present subject with home screen</a:t>
            </a:r>
          </a:p>
          <a:p>
            <a:pPr rtl="0"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Demonstrate unrelated task</a:t>
            </a:r>
          </a:p>
          <a:p>
            <a:pPr rtl="0"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Ask subject to do specific tasks (1, 2, or 3)</a:t>
            </a:r>
          </a:p>
          <a:p>
            <a:pPr rtl="0"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All questions that they asked were recorded</a:t>
            </a:r>
          </a:p>
          <a:p>
            <a:pPr rtl="0" lvl="1" indent="-381000" marL="9144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○"/>
            </a:pPr>
            <a:r>
              <a:rPr sz="2400" lang="en">
                <a:solidFill>
                  <a:schemeClr val="dk1"/>
                </a:solidFill>
              </a:rPr>
              <a:t>Most responses: What do you think?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indent="0" mar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iz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